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78" r:id="rId6"/>
    <p:sldId id="260" r:id="rId7"/>
    <p:sldId id="261" r:id="rId8"/>
    <p:sldId id="262" r:id="rId9"/>
    <p:sldId id="263" r:id="rId10"/>
    <p:sldId id="277" r:id="rId11"/>
    <p:sldId id="266" r:id="rId12"/>
    <p:sldId id="267" r:id="rId13"/>
    <p:sldId id="268" r:id="rId14"/>
    <p:sldId id="265" r:id="rId15"/>
    <p:sldId id="269" r:id="rId16"/>
    <p:sldId id="270" r:id="rId17"/>
    <p:sldId id="271" r:id="rId18"/>
    <p:sldId id="272" r:id="rId19"/>
    <p:sldId id="273" r:id="rId20"/>
    <p:sldId id="274" r:id="rId21"/>
    <p:sldId id="276" r:id="rId22"/>
    <p:sldId id="275" r:id="rId23"/>
  </p:sldIdLst>
  <p:sldSz cx="10080625" cy="7559675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8541" autoAdjust="0"/>
  </p:normalViewPr>
  <p:slideViewPr>
    <p:cSldViewPr snapToGrid="0" snapToObjects="1">
      <p:cViewPr>
        <p:scale>
          <a:sx n="100" d="100"/>
          <a:sy n="100" d="100"/>
        </p:scale>
        <p:origin x="-1488" y="-120"/>
      </p:cViewPr>
      <p:guideLst>
        <p:guide orient="horz" pos="2381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1760" y="1768680"/>
            <a:ext cx="5495400" cy="43844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1760" y="1768680"/>
            <a:ext cx="549540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ZA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ZA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ZA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ZA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ZA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ZA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ZA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ZA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ZA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ZA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1780E6B4-2205-4318-AD5D-1A3F48D142EF}" type="slidenum">
              <a:rPr lang="en-ZA" sz="1400">
                <a:latin typeface="Times New Roman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>
                <a:latin typeface="Arial"/>
              </a:rPr>
              <a:t>Areas of Assessment</a:t>
            </a:r>
            <a:endParaRPr dirty="0"/>
          </a:p>
        </p:txBody>
      </p:sp>
      <p:sp>
        <p:nvSpPr>
          <p:cNvPr id="4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3200">
                <a:latin typeface="Arial"/>
              </a:rPr>
              <a:t>Livelihood zones</a:t>
            </a:r>
            <a:endParaRPr/>
          </a:p>
          <a:p>
            <a:pPr algn="ctr"/>
            <a:r>
              <a:rPr lang="en-ZA" sz="3200">
                <a:latin typeface="Arial"/>
              </a:rPr>
              <a:t>Framework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462960" y="34272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3200" dirty="0">
                <a:latin typeface="Arial"/>
              </a:rPr>
              <a:t>Livelihoods Findings:</a:t>
            </a:r>
            <a:endParaRPr dirty="0"/>
          </a:p>
          <a:p>
            <a:pPr algn="ctr"/>
            <a:endParaRPr dirty="0"/>
          </a:p>
          <a:p>
            <a:pPr algn="ctr"/>
            <a:r>
              <a:rPr lang="en-US" sz="3200" dirty="0" smtClean="0">
                <a:latin typeface="Arial"/>
              </a:rPr>
              <a:t>Sources of Food and Income</a:t>
            </a:r>
            <a:endParaRPr dirty="0"/>
          </a:p>
          <a:p>
            <a:pPr algn="ctr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1873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>
                <a:latin typeface="Arial"/>
              </a:rPr>
              <a:t>Source of Food: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ZANOC – Northern Open Access Livestock and Dry Land Crops</a:t>
            </a:r>
            <a:endParaRPr dirty="0"/>
          </a:p>
        </p:txBody>
      </p:sp>
      <p:pic>
        <p:nvPicPr>
          <p:cNvPr id="45" name="Picture 44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47" name="CustomShape 3"/>
          <p:cNvSpPr/>
          <p:nvPr/>
        </p:nvSpPr>
        <p:spPr>
          <a:xfrm>
            <a:off x="5548680" y="3163320"/>
            <a:ext cx="1728000" cy="1800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4"/>
          <p:cNvSpPr/>
          <p:nvPr/>
        </p:nvSpPr>
        <p:spPr>
          <a:xfrm rot="2785200">
            <a:off x="7306920" y="2981160"/>
            <a:ext cx="504000" cy="85644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4437203"/>
            <a:ext cx="51054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813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Food: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ZASLC – Southern Limpopo Open Access Livestock and Crops</a:t>
            </a:r>
            <a:endParaRPr dirty="0"/>
          </a:p>
        </p:txBody>
      </p:sp>
      <p:pic>
        <p:nvPicPr>
          <p:cNvPr id="50" name="Picture 49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52" name="CustomShape 3"/>
          <p:cNvSpPr/>
          <p:nvPr/>
        </p:nvSpPr>
        <p:spPr>
          <a:xfrm>
            <a:off x="6840000" y="4032000"/>
            <a:ext cx="1728000" cy="1800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4530250"/>
            <a:ext cx="5105400" cy="26035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81000" y="2844371"/>
            <a:ext cx="3556000" cy="3607229"/>
            <a:chOff x="381000" y="2844371"/>
            <a:chExt cx="3556000" cy="3607229"/>
          </a:xfrm>
        </p:grpSpPr>
        <p:sp>
          <p:nvSpPr>
            <p:cNvPr id="3" name="TextBox 2"/>
            <p:cNvSpPr txBox="1"/>
            <p:nvPr/>
          </p:nvSpPr>
          <p:spPr>
            <a:xfrm>
              <a:off x="381000" y="2844371"/>
              <a:ext cx="2679700" cy="147732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ZA" dirty="0" smtClean="0"/>
                <a:t>Key finding:</a:t>
              </a:r>
            </a:p>
            <a:p>
              <a:endParaRPr lang="en-ZA" dirty="0"/>
            </a:p>
            <a:p>
              <a:r>
                <a:rPr lang="en-ZA" dirty="0" smtClean="0"/>
                <a:t>Low usage of livestock products (for given herd size)</a:t>
              </a:r>
              <a:endParaRPr lang="en-ZA" dirty="0"/>
            </a:p>
          </p:txBody>
        </p:sp>
        <p:cxnSp>
          <p:nvCxnSpPr>
            <p:cNvPr id="5" name="Straight Arrow Connector 4"/>
            <p:cNvCxnSpPr>
              <a:stCxn id="3" idx="2"/>
            </p:cNvCxnSpPr>
            <p:nvPr/>
          </p:nvCxnSpPr>
          <p:spPr>
            <a:xfrm>
              <a:off x="1720850" y="4321699"/>
              <a:ext cx="1543050" cy="21299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3" idx="2"/>
            </p:cNvCxnSpPr>
            <p:nvPr/>
          </p:nvCxnSpPr>
          <p:spPr>
            <a:xfrm>
              <a:off x="1720850" y="4321699"/>
              <a:ext cx="2216150" cy="19394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78359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Food: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ZALOF – North Eastern Limpopo Open Access Farming</a:t>
            </a:r>
            <a:endParaRPr dirty="0"/>
          </a:p>
        </p:txBody>
      </p:sp>
      <p:pic>
        <p:nvPicPr>
          <p:cNvPr id="54" name="Picture 53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56" name="CustomShape 3"/>
          <p:cNvSpPr/>
          <p:nvPr/>
        </p:nvSpPr>
        <p:spPr>
          <a:xfrm>
            <a:off x="7560000" y="3240000"/>
            <a:ext cx="864000" cy="504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4724400"/>
            <a:ext cx="5092700" cy="26543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81000" y="2844371"/>
            <a:ext cx="3530600" cy="4127929"/>
            <a:chOff x="381000" y="2844371"/>
            <a:chExt cx="3530600" cy="4127929"/>
          </a:xfrm>
        </p:grpSpPr>
        <p:sp>
          <p:nvSpPr>
            <p:cNvPr id="9" name="TextBox 8"/>
            <p:cNvSpPr txBox="1"/>
            <p:nvPr/>
          </p:nvSpPr>
          <p:spPr>
            <a:xfrm>
              <a:off x="381000" y="2844371"/>
              <a:ext cx="2679700" cy="120032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ZA" dirty="0" smtClean="0"/>
                <a:t>Key finding:</a:t>
              </a:r>
            </a:p>
            <a:p>
              <a:endParaRPr lang="en-ZA" dirty="0"/>
            </a:p>
            <a:p>
              <a:r>
                <a:rPr lang="en-ZA" dirty="0" smtClean="0"/>
                <a:t>Low yields and productivity </a:t>
              </a:r>
              <a:endParaRPr lang="en-ZA" dirty="0"/>
            </a:p>
          </p:txBody>
        </p:sp>
        <p:cxnSp>
          <p:nvCxnSpPr>
            <p:cNvPr id="10" name="Straight Arrow Connector 9"/>
            <p:cNvCxnSpPr>
              <a:stCxn id="9" idx="2"/>
            </p:cNvCxnSpPr>
            <p:nvPr/>
          </p:nvCxnSpPr>
          <p:spPr>
            <a:xfrm>
              <a:off x="1720850" y="4044700"/>
              <a:ext cx="0" cy="29276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9" idx="2"/>
            </p:cNvCxnSpPr>
            <p:nvPr/>
          </p:nvCxnSpPr>
          <p:spPr>
            <a:xfrm>
              <a:off x="1720850" y="4044700"/>
              <a:ext cx="704850" cy="27879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9" idx="2"/>
            </p:cNvCxnSpPr>
            <p:nvPr/>
          </p:nvCxnSpPr>
          <p:spPr>
            <a:xfrm>
              <a:off x="1720850" y="4044700"/>
              <a:ext cx="1441450" cy="27879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9" idx="2"/>
            </p:cNvCxnSpPr>
            <p:nvPr/>
          </p:nvCxnSpPr>
          <p:spPr>
            <a:xfrm>
              <a:off x="1720850" y="4044700"/>
              <a:ext cx="2190750" cy="27879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5418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Food: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ZALOI – Lowveld Open Access Irrigated Cropping</a:t>
            </a:r>
            <a:endParaRPr dirty="0"/>
          </a:p>
        </p:txBody>
      </p:sp>
      <p:pic>
        <p:nvPicPr>
          <p:cNvPr id="58" name="Picture 57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60" name="CustomShape 3"/>
          <p:cNvSpPr/>
          <p:nvPr/>
        </p:nvSpPr>
        <p:spPr>
          <a:xfrm>
            <a:off x="7986960" y="3240000"/>
            <a:ext cx="221040" cy="216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" name="CustomShape 4"/>
          <p:cNvSpPr/>
          <p:nvPr/>
        </p:nvSpPr>
        <p:spPr>
          <a:xfrm>
            <a:off x="8203320" y="3276360"/>
            <a:ext cx="221040" cy="216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" name="CustomShape 5"/>
          <p:cNvSpPr/>
          <p:nvPr/>
        </p:nvSpPr>
        <p:spPr>
          <a:xfrm rot="6545400">
            <a:off x="8190000" y="3539160"/>
            <a:ext cx="295920" cy="85644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4610100"/>
            <a:ext cx="51054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656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>
                <a:latin typeface="Arial"/>
              </a:rPr>
              <a:t>Source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ZANOC – Northern Open Access Livestock and Dry Land Crops</a:t>
            </a:r>
            <a:endParaRPr dirty="0"/>
          </a:p>
        </p:txBody>
      </p:sp>
      <p:pic>
        <p:nvPicPr>
          <p:cNvPr id="45" name="Picture 44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47" name="CustomShape 3"/>
          <p:cNvSpPr/>
          <p:nvPr/>
        </p:nvSpPr>
        <p:spPr>
          <a:xfrm>
            <a:off x="5548680" y="3163320"/>
            <a:ext cx="1728000" cy="1800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4"/>
          <p:cNvSpPr/>
          <p:nvPr/>
        </p:nvSpPr>
        <p:spPr>
          <a:xfrm rot="2785200">
            <a:off x="7306920" y="2981160"/>
            <a:ext cx="504000" cy="85644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1867920"/>
            <a:ext cx="5092700" cy="2590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000" y="4569620"/>
            <a:ext cx="50927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017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ZASLC – Southern Limpopo Open Access Livestock and Crops</a:t>
            </a:r>
            <a:endParaRPr dirty="0"/>
          </a:p>
        </p:txBody>
      </p:sp>
      <p:pic>
        <p:nvPicPr>
          <p:cNvPr id="50" name="Picture 49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52" name="CustomShape 3"/>
          <p:cNvSpPr/>
          <p:nvPr/>
        </p:nvSpPr>
        <p:spPr>
          <a:xfrm>
            <a:off x="6840000" y="4032000"/>
            <a:ext cx="1728000" cy="1800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1866900"/>
            <a:ext cx="5092700" cy="2590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000" y="4536600"/>
            <a:ext cx="50927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00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ZALOF – North Eastern Limpopo Open Access Farming</a:t>
            </a:r>
            <a:endParaRPr dirty="0"/>
          </a:p>
        </p:txBody>
      </p:sp>
      <p:pic>
        <p:nvPicPr>
          <p:cNvPr id="54" name="Picture 53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56" name="CustomShape 3"/>
          <p:cNvSpPr/>
          <p:nvPr/>
        </p:nvSpPr>
        <p:spPr>
          <a:xfrm>
            <a:off x="7560000" y="3240000"/>
            <a:ext cx="864000" cy="504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1944600"/>
            <a:ext cx="5105400" cy="2590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000" y="4699000"/>
            <a:ext cx="51054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48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ZALOI – Lowveld Open Access Irrigated Cropping</a:t>
            </a:r>
            <a:endParaRPr dirty="0"/>
          </a:p>
        </p:txBody>
      </p:sp>
      <p:pic>
        <p:nvPicPr>
          <p:cNvPr id="58" name="Picture 57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60" name="CustomShape 3"/>
          <p:cNvSpPr/>
          <p:nvPr/>
        </p:nvSpPr>
        <p:spPr>
          <a:xfrm>
            <a:off x="7986960" y="3240000"/>
            <a:ext cx="221040" cy="216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" name="CustomShape 4"/>
          <p:cNvSpPr/>
          <p:nvPr/>
        </p:nvSpPr>
        <p:spPr>
          <a:xfrm>
            <a:off x="8203320" y="3276360"/>
            <a:ext cx="221040" cy="216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" name="CustomShape 5"/>
          <p:cNvSpPr/>
          <p:nvPr/>
        </p:nvSpPr>
        <p:spPr>
          <a:xfrm rot="6545400">
            <a:off x="8190000" y="3539160"/>
            <a:ext cx="295920" cy="85644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1656454"/>
            <a:ext cx="5092700" cy="2590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000" y="4508500"/>
            <a:ext cx="50927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408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Example of a Forecast: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ZASLC – Southern Limpopo Open Access Livestock and Crops</a:t>
            </a:r>
            <a:endParaRPr dirty="0"/>
          </a:p>
        </p:txBody>
      </p:sp>
      <p:pic>
        <p:nvPicPr>
          <p:cNvPr id="50" name="Picture 49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52" name="CustomShape 3"/>
          <p:cNvSpPr/>
          <p:nvPr/>
        </p:nvSpPr>
        <p:spPr>
          <a:xfrm>
            <a:off x="6840000" y="4032000"/>
            <a:ext cx="1728000" cy="1800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TextBox 1"/>
          <p:cNvSpPr txBox="1"/>
          <p:nvPr/>
        </p:nvSpPr>
        <p:spPr>
          <a:xfrm>
            <a:off x="84900" y="1772160"/>
            <a:ext cx="3618706" cy="26776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ZA" sz="2800" dirty="0" smtClean="0"/>
              <a:t>Food Prices Rise by 40%</a:t>
            </a:r>
          </a:p>
          <a:p>
            <a:pPr marL="285750" indent="-285750">
              <a:buFont typeface="Arial"/>
              <a:buChar char="•"/>
            </a:pPr>
            <a:r>
              <a:rPr lang="en-ZA" sz="2800" dirty="0" smtClean="0"/>
              <a:t>Crop production falls by 60%</a:t>
            </a:r>
          </a:p>
          <a:p>
            <a:pPr marL="285750" indent="-285750">
              <a:buFont typeface="Arial"/>
              <a:buChar char="•"/>
            </a:pPr>
            <a:endParaRPr lang="en-ZA" sz="2800" dirty="0"/>
          </a:p>
          <a:p>
            <a:r>
              <a:rPr lang="en-ZA" sz="2800" dirty="0" smtClean="0"/>
              <a:t>Affects food directly:</a:t>
            </a:r>
            <a:endParaRPr lang="en-ZA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4530250"/>
            <a:ext cx="51054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298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rea_worked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15"/>
          <a:stretch/>
        </p:blipFill>
        <p:spPr>
          <a:xfrm>
            <a:off x="50800" y="0"/>
            <a:ext cx="9998086" cy="7557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Example of a Forecast: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ZASLC – Southern Limpopo Open Access Livestock and Crops</a:t>
            </a:r>
            <a:endParaRPr dirty="0"/>
          </a:p>
        </p:txBody>
      </p:sp>
      <p:pic>
        <p:nvPicPr>
          <p:cNvPr id="50" name="Picture 49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52" name="CustomShape 3"/>
          <p:cNvSpPr/>
          <p:nvPr/>
        </p:nvSpPr>
        <p:spPr>
          <a:xfrm>
            <a:off x="6840000" y="4032000"/>
            <a:ext cx="1728000" cy="1800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TextBox 1"/>
          <p:cNvSpPr txBox="1"/>
          <p:nvPr/>
        </p:nvSpPr>
        <p:spPr>
          <a:xfrm>
            <a:off x="72200" y="1492760"/>
            <a:ext cx="3879638" cy="26776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ZA" sz="2400" dirty="0" smtClean="0"/>
              <a:t>Households will try to manage</a:t>
            </a:r>
          </a:p>
          <a:p>
            <a:pPr marL="285750" indent="-285750">
              <a:buFont typeface="Arial"/>
              <a:buChar char="•"/>
            </a:pPr>
            <a:r>
              <a:rPr lang="en-ZA" sz="2400" dirty="0" smtClean="0"/>
              <a:t>They will switch expenditure</a:t>
            </a:r>
          </a:p>
          <a:p>
            <a:pPr marL="285750" indent="-285750">
              <a:buFont typeface="Arial"/>
              <a:buChar char="•"/>
            </a:pPr>
            <a:r>
              <a:rPr lang="en-ZA" sz="2400" dirty="0" smtClean="0"/>
              <a:t>But they can only switch their expenditure that is above the FPL</a:t>
            </a:r>
            <a:endParaRPr lang="en-ZA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47980"/>
            <a:ext cx="6620510" cy="336804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1358804" y="6954593"/>
            <a:ext cx="234681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358804" y="6859343"/>
            <a:ext cx="2346812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959600" y="6286500"/>
            <a:ext cx="2070100" cy="369332"/>
          </a:xfrm>
          <a:prstGeom prst="rect">
            <a:avLst/>
          </a:prstGeom>
          <a:noFill/>
          <a:ln w="19050" cmpd="sng">
            <a:solidFill>
              <a:srgbClr val="4F6228"/>
            </a:solidFill>
          </a:ln>
        </p:spPr>
        <p:txBody>
          <a:bodyPr wrap="square" rtlCol="0">
            <a:spAutoFit/>
          </a:bodyPr>
          <a:lstStyle/>
          <a:p>
            <a:r>
              <a:rPr lang="en-ZA" dirty="0" smtClean="0"/>
              <a:t>Lower Bound PL</a:t>
            </a:r>
            <a:endParaRPr lang="en-ZA" dirty="0"/>
          </a:p>
        </p:txBody>
      </p:sp>
      <p:cxnSp>
        <p:nvCxnSpPr>
          <p:cNvPr id="10" name="Straight Arrow Connector 9"/>
          <p:cNvCxnSpPr>
            <a:stCxn id="8" idx="1"/>
          </p:cNvCxnSpPr>
          <p:nvPr/>
        </p:nvCxnSpPr>
        <p:spPr>
          <a:xfrm flipH="1">
            <a:off x="3705616" y="6471166"/>
            <a:ext cx="3253984" cy="388177"/>
          </a:xfrm>
          <a:prstGeom prst="straightConnector1">
            <a:avLst/>
          </a:prstGeom>
          <a:ln>
            <a:solidFill>
              <a:srgbClr val="4F6228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959600" y="6859343"/>
            <a:ext cx="2070100" cy="369332"/>
          </a:xfrm>
          <a:prstGeom prst="rect">
            <a:avLst/>
          </a:prstGeom>
          <a:noFill/>
          <a:ln w="19050" cmpd="sng">
            <a:solidFill>
              <a:srgbClr val="4F6228"/>
            </a:solidFill>
          </a:ln>
        </p:spPr>
        <p:txBody>
          <a:bodyPr wrap="square" rtlCol="0">
            <a:spAutoFit/>
          </a:bodyPr>
          <a:lstStyle/>
          <a:p>
            <a:r>
              <a:rPr lang="en-ZA" dirty="0" smtClean="0"/>
              <a:t>Food PL</a:t>
            </a:r>
            <a:endParaRPr lang="en-ZA" dirty="0"/>
          </a:p>
        </p:txBody>
      </p:sp>
      <p:cxnSp>
        <p:nvCxnSpPr>
          <p:cNvPr id="16" name="Straight Arrow Connector 15"/>
          <p:cNvCxnSpPr>
            <a:stCxn id="15" idx="1"/>
          </p:cNvCxnSpPr>
          <p:nvPr/>
        </p:nvCxnSpPr>
        <p:spPr>
          <a:xfrm flipH="1" flipV="1">
            <a:off x="3705616" y="6954593"/>
            <a:ext cx="3253984" cy="89416"/>
          </a:xfrm>
          <a:prstGeom prst="straightConnector1">
            <a:avLst/>
          </a:prstGeom>
          <a:ln>
            <a:solidFill>
              <a:srgbClr val="4F6228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8009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Example of a Forecast: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ZASLC – Southern Limpopo Open Access Livestock and Crops</a:t>
            </a:r>
            <a:endParaRPr dirty="0"/>
          </a:p>
        </p:txBody>
      </p:sp>
      <p:pic>
        <p:nvPicPr>
          <p:cNvPr id="50" name="Picture 49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52" name="CustomShape 3"/>
          <p:cNvSpPr/>
          <p:nvPr/>
        </p:nvSpPr>
        <p:spPr>
          <a:xfrm>
            <a:off x="6840000" y="4032000"/>
            <a:ext cx="1728000" cy="1800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TextBox 1"/>
          <p:cNvSpPr txBox="1"/>
          <p:nvPr/>
        </p:nvSpPr>
        <p:spPr>
          <a:xfrm>
            <a:off x="72200" y="1746760"/>
            <a:ext cx="3521900" cy="23083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ZA" sz="2400" dirty="0" smtClean="0"/>
              <a:t>Households will try to manage</a:t>
            </a:r>
          </a:p>
          <a:p>
            <a:pPr marL="285750" indent="-285750">
              <a:buFont typeface="Arial"/>
              <a:buChar char="•"/>
            </a:pPr>
            <a:r>
              <a:rPr lang="en-ZA" sz="2400" dirty="0" smtClean="0"/>
              <a:t>The FPL will rise by 40%</a:t>
            </a:r>
          </a:p>
          <a:p>
            <a:pPr marL="285750" indent="-285750">
              <a:buFont typeface="Arial"/>
              <a:buChar char="•"/>
            </a:pPr>
            <a:r>
              <a:rPr lang="en-ZA" sz="2400" dirty="0" smtClean="0"/>
              <a:t>The LBPL limit will rise as well</a:t>
            </a:r>
            <a:endParaRPr lang="en-ZA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47980"/>
            <a:ext cx="6620510" cy="336804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1358804" y="6903793"/>
            <a:ext cx="234681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358804" y="6808543"/>
            <a:ext cx="2346812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959600" y="6286500"/>
            <a:ext cx="2070100" cy="369332"/>
          </a:xfrm>
          <a:prstGeom prst="rect">
            <a:avLst/>
          </a:prstGeom>
          <a:noFill/>
          <a:ln w="19050" cmpd="sng">
            <a:solidFill>
              <a:srgbClr val="4F6228"/>
            </a:solidFill>
          </a:ln>
        </p:spPr>
        <p:txBody>
          <a:bodyPr wrap="square" rtlCol="0">
            <a:spAutoFit/>
          </a:bodyPr>
          <a:lstStyle/>
          <a:p>
            <a:r>
              <a:rPr lang="en-ZA" dirty="0" smtClean="0"/>
              <a:t>Lower Bound PL</a:t>
            </a:r>
            <a:endParaRPr lang="en-ZA" dirty="0"/>
          </a:p>
        </p:txBody>
      </p:sp>
      <p:cxnSp>
        <p:nvCxnSpPr>
          <p:cNvPr id="10" name="Straight Arrow Connector 9"/>
          <p:cNvCxnSpPr>
            <a:stCxn id="8" idx="1"/>
          </p:cNvCxnSpPr>
          <p:nvPr/>
        </p:nvCxnSpPr>
        <p:spPr>
          <a:xfrm flipH="1">
            <a:off x="3705616" y="6471166"/>
            <a:ext cx="3253984" cy="337377"/>
          </a:xfrm>
          <a:prstGeom prst="straightConnector1">
            <a:avLst/>
          </a:prstGeom>
          <a:ln>
            <a:solidFill>
              <a:srgbClr val="4F6228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959600" y="6859343"/>
            <a:ext cx="2070100" cy="369332"/>
          </a:xfrm>
          <a:prstGeom prst="rect">
            <a:avLst/>
          </a:prstGeom>
          <a:noFill/>
          <a:ln w="19050" cmpd="sng">
            <a:solidFill>
              <a:srgbClr val="4F6228"/>
            </a:solidFill>
          </a:ln>
        </p:spPr>
        <p:txBody>
          <a:bodyPr wrap="square" rtlCol="0">
            <a:spAutoFit/>
          </a:bodyPr>
          <a:lstStyle/>
          <a:p>
            <a:r>
              <a:rPr lang="en-ZA" dirty="0" smtClean="0"/>
              <a:t>Food PL</a:t>
            </a:r>
            <a:endParaRPr lang="en-ZA" dirty="0"/>
          </a:p>
        </p:txBody>
      </p:sp>
      <p:cxnSp>
        <p:nvCxnSpPr>
          <p:cNvPr id="16" name="Straight Arrow Connector 15"/>
          <p:cNvCxnSpPr>
            <a:stCxn id="15" idx="1"/>
          </p:cNvCxnSpPr>
          <p:nvPr/>
        </p:nvCxnSpPr>
        <p:spPr>
          <a:xfrm flipH="1" flipV="1">
            <a:off x="3705616" y="6903793"/>
            <a:ext cx="3253984" cy="140216"/>
          </a:xfrm>
          <a:prstGeom prst="straightConnector1">
            <a:avLst/>
          </a:prstGeom>
          <a:ln>
            <a:solidFill>
              <a:srgbClr val="4F6228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2959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Example of a Forecast: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>
                <a:latin typeface="Arial"/>
              </a:rPr>
              <a:t>ZASLC – Southern Limpopo Open Access Livestock and Crops</a:t>
            </a:r>
            <a:endParaRPr dirty="0"/>
          </a:p>
        </p:txBody>
      </p:sp>
      <p:pic>
        <p:nvPicPr>
          <p:cNvPr id="50" name="Picture 49"/>
          <p:cNvPicPr/>
          <p:nvPr/>
        </p:nvPicPr>
        <p:blipFill>
          <a:blip r:embed="rId2"/>
          <a:stretch/>
        </p:blipFill>
        <p:spPr>
          <a:xfrm>
            <a:off x="3384000" y="2012400"/>
            <a:ext cx="6480000" cy="4582800"/>
          </a:xfrm>
          <a:prstGeom prst="rect">
            <a:avLst/>
          </a:prstGeom>
          <a:ln>
            <a:noFill/>
          </a:ln>
        </p:spPr>
      </p:pic>
      <p:sp>
        <p:nvSpPr>
          <p:cNvPr id="52" name="CustomShape 3"/>
          <p:cNvSpPr/>
          <p:nvPr/>
        </p:nvSpPr>
        <p:spPr>
          <a:xfrm>
            <a:off x="6840000" y="4032000"/>
            <a:ext cx="1728000" cy="180000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TextBox 1"/>
          <p:cNvSpPr txBox="1"/>
          <p:nvPr/>
        </p:nvSpPr>
        <p:spPr>
          <a:xfrm>
            <a:off x="123000" y="1695960"/>
            <a:ext cx="3560000" cy="310854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ZA" sz="2700" dirty="0" smtClean="0"/>
              <a:t>Hence:</a:t>
            </a:r>
          </a:p>
          <a:p>
            <a:pPr marL="285750" indent="-285750">
              <a:buFont typeface="Arial"/>
              <a:buChar char="•"/>
            </a:pPr>
            <a:r>
              <a:rPr lang="en-ZA" sz="2700" dirty="0" smtClean="0"/>
              <a:t>By switching, Hhs can meet their basic food needs</a:t>
            </a:r>
          </a:p>
          <a:p>
            <a:pPr marL="285750" indent="-285750">
              <a:buFont typeface="Arial"/>
              <a:buChar char="•"/>
            </a:pPr>
            <a:r>
              <a:rPr lang="en-ZA" sz="2700" dirty="0" smtClean="0"/>
              <a:t>BUT, they could be impoverished (below the LBPL)</a:t>
            </a:r>
            <a:endParaRPr lang="en-ZA" sz="2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4699000"/>
            <a:ext cx="51054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789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p_covered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38"/>
          <a:stretch/>
        </p:blipFill>
        <p:spPr>
          <a:xfrm>
            <a:off x="3025" y="279395"/>
            <a:ext cx="10077600" cy="7023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462960" y="34272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3200">
                <a:latin typeface="Arial"/>
              </a:rPr>
              <a:t>Livelihoods Findings:</a:t>
            </a:r>
            <a:endParaRPr/>
          </a:p>
          <a:p>
            <a:pPr algn="ctr"/>
            <a:endParaRPr/>
          </a:p>
          <a:p>
            <a:pPr algn="ctr"/>
            <a:r>
              <a:rPr lang="en-ZA" sz="3200">
                <a:latin typeface="Arial"/>
              </a:rPr>
              <a:t>Wealth Descriptions and Wealth Breakdowns</a:t>
            </a:r>
            <a:endParaRPr/>
          </a:p>
          <a:p>
            <a:pPr algn="ctr"/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44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>
                <a:latin typeface="Arial"/>
              </a:rPr>
              <a:t>Wealth </a:t>
            </a:r>
            <a:r>
              <a:rPr lang="en-ZA" sz="4400" dirty="0" smtClean="0">
                <a:latin typeface="Arial"/>
              </a:rPr>
              <a:t>Breakdowns &amp; Descriptions</a:t>
            </a:r>
            <a:r>
              <a:rPr lang="en-ZA" sz="4400" dirty="0">
                <a:latin typeface="Arial"/>
              </a:rPr>
              <a:t>:
</a:t>
            </a:r>
            <a:r>
              <a:rPr lang="en-ZA" sz="3200" dirty="0" smtClean="0">
                <a:latin typeface="Arial"/>
              </a:rPr>
              <a:t>ZALCM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Lowveld Open Access Mixed </a:t>
            </a:r>
            <a:r>
              <a:rPr lang="en-ZA" sz="3200" dirty="0" smtClean="0"/>
              <a:t>Farming (59201)</a:t>
            </a:r>
          </a:p>
        </p:txBody>
      </p:sp>
      <p:graphicFrame>
        <p:nvGraphicFramePr>
          <p:cNvPr id="46" name="Table 2"/>
          <p:cNvGraphicFramePr/>
          <p:nvPr>
            <p:extLst>
              <p:ext uri="{D42A27DB-BD31-4B8C-83A1-F6EECF244321}">
                <p14:modId xmlns:p14="http://schemas.microsoft.com/office/powerpoint/2010/main" val="500675614"/>
              </p:ext>
            </p:extLst>
          </p:nvPr>
        </p:nvGraphicFramePr>
        <p:xfrm>
          <a:off x="384480" y="4719240"/>
          <a:ext cx="5876620" cy="2103120"/>
        </p:xfrm>
        <a:graphic>
          <a:graphicData uri="http://schemas.openxmlformats.org/drawingml/2006/table">
            <a:tbl>
              <a:tblPr/>
              <a:tblGrid>
                <a:gridCol w="1241120"/>
                <a:gridCol w="1562100"/>
                <a:gridCol w="1384300"/>
                <a:gridCol w="1689100"/>
              </a:tblGrid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WEALTH GROUP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LIVESTOCK (cattle)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FARM SIZE (ha)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INCOME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Very 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 </a:t>
                      </a:r>
                      <a:r>
                        <a:rPr lang="mr-IN" dirty="0" smtClean="0">
                          <a:latin typeface="Arial"/>
                        </a:rPr>
                        <a:t>–</a:t>
                      </a:r>
                      <a:r>
                        <a:rPr lang="en-ZA" dirty="0" smtClean="0">
                          <a:latin typeface="Arial"/>
                        </a:rPr>
                        <a:t> 7 [4]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3</a:t>
                      </a:r>
                      <a:r>
                        <a:rPr lang="en-ZA" dirty="0" smtClean="0">
                          <a:latin typeface="Arial"/>
                        </a:rPr>
                        <a:t>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10 [5]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>
                          <a:latin typeface="Arial"/>
                        </a:rPr>
                        <a:t>1.5</a:t>
                      </a:r>
                      <a:endParaRPr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Middle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10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50 [20]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2.0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Better Off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15 – </a:t>
                      </a:r>
                      <a:r>
                        <a:rPr lang="en-ZA" dirty="0" smtClean="0">
                          <a:latin typeface="Arial"/>
                        </a:rPr>
                        <a:t>200 [50]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2.0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r>
                        <a:rPr lang="en-US" baseline="0" dirty="0" smtClean="0"/>
                        <a:t>/</a:t>
                      </a:r>
                      <a:r>
                        <a:rPr lang="en-US" baseline="0" dirty="0" err="1" smtClean="0"/>
                        <a:t>agric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7" name="CustomShape 3"/>
          <p:cNvSpPr/>
          <p:nvPr/>
        </p:nvSpPr>
        <p:spPr>
          <a:xfrm>
            <a:off x="7835900" y="2113280"/>
            <a:ext cx="1365833" cy="156972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4"/>
          <p:cNvSpPr/>
          <p:nvPr/>
        </p:nvSpPr>
        <p:spPr>
          <a:xfrm rot="21340932">
            <a:off x="8765436" y="4101142"/>
            <a:ext cx="534582" cy="621851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3"/>
          <p:cNvSpPr/>
          <p:nvPr/>
        </p:nvSpPr>
        <p:spPr>
          <a:xfrm rot="20963289">
            <a:off x="9201846" y="5084304"/>
            <a:ext cx="537446" cy="459116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3"/>
          <p:cNvSpPr/>
          <p:nvPr/>
        </p:nvSpPr>
        <p:spPr>
          <a:xfrm rot="20368031">
            <a:off x="8878778" y="4684960"/>
            <a:ext cx="195980" cy="299842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7" t="17422" r="15225" b="6332"/>
          <a:stretch/>
        </p:blipFill>
        <p:spPr>
          <a:xfrm>
            <a:off x="396000" y="2448000"/>
            <a:ext cx="2592000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572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44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>
                <a:latin typeface="Arial"/>
              </a:rPr>
              <a:t>Wealth </a:t>
            </a:r>
            <a:r>
              <a:rPr lang="en-ZA" sz="4400" dirty="0" smtClean="0">
                <a:latin typeface="Arial"/>
              </a:rPr>
              <a:t>Breakdowns &amp; Descriptions</a:t>
            </a:r>
            <a:r>
              <a:rPr lang="en-ZA" sz="4400" dirty="0">
                <a:latin typeface="Arial"/>
              </a:rPr>
              <a:t>:
</a:t>
            </a:r>
            <a:r>
              <a:rPr lang="en-ZA" sz="3200" dirty="0" smtClean="0">
                <a:latin typeface="Arial"/>
              </a:rPr>
              <a:t>ZALOC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Lowveld Open Access Cattle and Other </a:t>
            </a:r>
            <a:r>
              <a:rPr lang="en-ZA" sz="3200" dirty="0" smtClean="0"/>
              <a:t>Income (59101)</a:t>
            </a:r>
            <a:endParaRPr dirty="0"/>
          </a:p>
        </p:txBody>
      </p:sp>
      <p:sp>
        <p:nvSpPr>
          <p:cNvPr id="47" name="CustomShape 3"/>
          <p:cNvSpPr/>
          <p:nvPr/>
        </p:nvSpPr>
        <p:spPr>
          <a:xfrm>
            <a:off x="8472326" y="3308350"/>
            <a:ext cx="595053" cy="60722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4"/>
          <p:cNvSpPr/>
          <p:nvPr/>
        </p:nvSpPr>
        <p:spPr>
          <a:xfrm rot="20811370">
            <a:off x="8687687" y="4093520"/>
            <a:ext cx="451086" cy="116421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3"/>
          <p:cNvSpPr/>
          <p:nvPr/>
        </p:nvSpPr>
        <p:spPr>
          <a:xfrm rot="20963289">
            <a:off x="9047760" y="5107641"/>
            <a:ext cx="573062" cy="343658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3"/>
          <p:cNvSpPr/>
          <p:nvPr/>
        </p:nvSpPr>
        <p:spPr>
          <a:xfrm>
            <a:off x="9022928" y="4252120"/>
            <a:ext cx="254421" cy="23733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 descr="zaloc_wb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5" t="18170" r="15220" b="7334"/>
          <a:stretch/>
        </p:blipFill>
        <p:spPr>
          <a:xfrm>
            <a:off x="396000" y="2448000"/>
            <a:ext cx="2592000" cy="1980000"/>
          </a:xfrm>
          <a:prstGeom prst="rect">
            <a:avLst/>
          </a:prstGeom>
        </p:spPr>
      </p:pic>
      <p:graphicFrame>
        <p:nvGraphicFramePr>
          <p:cNvPr id="12" name="Table 2"/>
          <p:cNvGraphicFramePr/>
          <p:nvPr>
            <p:extLst>
              <p:ext uri="{D42A27DB-BD31-4B8C-83A1-F6EECF244321}">
                <p14:modId xmlns:p14="http://schemas.microsoft.com/office/powerpoint/2010/main" val="146098767"/>
              </p:ext>
            </p:extLst>
          </p:nvPr>
        </p:nvGraphicFramePr>
        <p:xfrm>
          <a:off x="384480" y="4719240"/>
          <a:ext cx="5876620" cy="2103120"/>
        </p:xfrm>
        <a:graphic>
          <a:graphicData uri="http://schemas.openxmlformats.org/drawingml/2006/table">
            <a:tbl>
              <a:tblPr/>
              <a:tblGrid>
                <a:gridCol w="1241120"/>
                <a:gridCol w="1562100"/>
                <a:gridCol w="1384300"/>
                <a:gridCol w="1689100"/>
              </a:tblGrid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WEALTH GROUP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LIVESTOCK (cattle)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FARM SIZE (ha)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INCOME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Very 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0.2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 – 4 </a:t>
                      </a:r>
                      <a:r>
                        <a:rPr lang="en-ZA" dirty="0" smtClean="0">
                          <a:latin typeface="Arial"/>
                        </a:rPr>
                        <a:t>[2]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0.3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Middle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r>
                        <a:rPr lang="en-ZA" dirty="0" smtClean="0">
                          <a:latin typeface="Arial"/>
                        </a:rPr>
                        <a:t>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15 [10]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0.3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Better Off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5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60 [30]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4</a:t>
                      </a:r>
                      <a:r>
                        <a:rPr lang="en-ZA" dirty="0" smtClean="0">
                          <a:latin typeface="Arial"/>
                        </a:rPr>
                        <a:t>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49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/>
              <a:t>Wealth Breakdowns &amp; Descriptions: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 smtClean="0">
                <a:latin typeface="Arial"/>
              </a:rPr>
              <a:t>ZABOL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Highveld border open access </a:t>
            </a:r>
            <a:r>
              <a:rPr lang="en-ZA" sz="3200" dirty="0" smtClean="0"/>
              <a:t>livestock (59104)</a:t>
            </a:r>
          </a:p>
        </p:txBody>
      </p:sp>
      <p:sp>
        <p:nvSpPr>
          <p:cNvPr id="52" name="CustomShape 3"/>
          <p:cNvSpPr/>
          <p:nvPr/>
        </p:nvSpPr>
        <p:spPr>
          <a:xfrm rot="1948099">
            <a:off x="8399189" y="5188634"/>
            <a:ext cx="644030" cy="761706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7" t="17422" r="15223" b="6332"/>
          <a:stretch/>
        </p:blipFill>
        <p:spPr>
          <a:xfrm>
            <a:off x="396000" y="2448000"/>
            <a:ext cx="2592000" cy="1980000"/>
          </a:xfrm>
          <a:prstGeom prst="rect">
            <a:avLst/>
          </a:prstGeom>
        </p:spPr>
      </p:pic>
      <p:graphicFrame>
        <p:nvGraphicFramePr>
          <p:cNvPr id="10" name="Table 2"/>
          <p:cNvGraphicFramePr/>
          <p:nvPr>
            <p:extLst>
              <p:ext uri="{D42A27DB-BD31-4B8C-83A1-F6EECF244321}">
                <p14:modId xmlns:p14="http://schemas.microsoft.com/office/powerpoint/2010/main" val="1450875971"/>
              </p:ext>
            </p:extLst>
          </p:nvPr>
        </p:nvGraphicFramePr>
        <p:xfrm>
          <a:off x="384480" y="4719240"/>
          <a:ext cx="5876620" cy="2103120"/>
        </p:xfrm>
        <a:graphic>
          <a:graphicData uri="http://schemas.openxmlformats.org/drawingml/2006/table">
            <a:tbl>
              <a:tblPr/>
              <a:tblGrid>
                <a:gridCol w="1241120"/>
                <a:gridCol w="1562100"/>
                <a:gridCol w="1384300"/>
                <a:gridCol w="1689100"/>
              </a:tblGrid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WEALTH GROUP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LIVESTOCK (cattle)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FARM SIZE (ha)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INCOME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Very 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0.25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 – </a:t>
                      </a:r>
                      <a:r>
                        <a:rPr lang="en-ZA" dirty="0" smtClean="0">
                          <a:latin typeface="Arial"/>
                        </a:rPr>
                        <a:t>4 </a:t>
                      </a:r>
                      <a:r>
                        <a:rPr lang="en-ZA" dirty="0">
                          <a:latin typeface="Arial"/>
                        </a:rPr>
                        <a:t>[3]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Middle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5</a:t>
                      </a:r>
                      <a:r>
                        <a:rPr lang="en-ZA" dirty="0" smtClean="0">
                          <a:latin typeface="Arial"/>
                        </a:rPr>
                        <a:t>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13 [10]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1.0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Better Off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10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25 [20]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2</a:t>
                      </a:r>
                      <a:r>
                        <a:rPr lang="en-ZA" dirty="0" smtClean="0">
                          <a:latin typeface="Arial"/>
                        </a:rPr>
                        <a:t>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53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/>
              <a:t>Wealth Breakdowns &amp; Descriptions: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 smtClean="0">
                <a:latin typeface="Arial"/>
              </a:rPr>
              <a:t>ZAHIC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Highveld Open Access Intensive </a:t>
            </a:r>
            <a:r>
              <a:rPr lang="en-ZA" sz="3200" dirty="0" smtClean="0"/>
              <a:t>Cropping (59303)</a:t>
            </a:r>
            <a:endParaRPr dirty="0"/>
          </a:p>
        </p:txBody>
      </p:sp>
      <p:sp>
        <p:nvSpPr>
          <p:cNvPr id="56" name="CustomShape 3"/>
          <p:cNvSpPr/>
          <p:nvPr/>
        </p:nvSpPr>
        <p:spPr>
          <a:xfrm rot="20458167">
            <a:off x="6797168" y="4435732"/>
            <a:ext cx="661563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3"/>
          <p:cNvSpPr/>
          <p:nvPr/>
        </p:nvSpPr>
        <p:spPr>
          <a:xfrm rot="3099383">
            <a:off x="8167131" y="6202373"/>
            <a:ext cx="444128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3"/>
          <p:cNvSpPr/>
          <p:nvPr/>
        </p:nvSpPr>
        <p:spPr>
          <a:xfrm rot="21298040">
            <a:off x="7841342" y="6290724"/>
            <a:ext cx="339752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2" t="17424" r="15234" b="6334"/>
          <a:stretch/>
        </p:blipFill>
        <p:spPr>
          <a:xfrm>
            <a:off x="396000" y="2448000"/>
            <a:ext cx="2592000" cy="1980000"/>
          </a:xfrm>
          <a:prstGeom prst="rect">
            <a:avLst/>
          </a:prstGeom>
        </p:spPr>
      </p:pic>
      <p:graphicFrame>
        <p:nvGraphicFramePr>
          <p:cNvPr id="11" name="Table 2"/>
          <p:cNvGraphicFramePr/>
          <p:nvPr>
            <p:extLst>
              <p:ext uri="{D42A27DB-BD31-4B8C-83A1-F6EECF244321}">
                <p14:modId xmlns:p14="http://schemas.microsoft.com/office/powerpoint/2010/main" val="1437945671"/>
              </p:ext>
            </p:extLst>
          </p:nvPr>
        </p:nvGraphicFramePr>
        <p:xfrm>
          <a:off x="384480" y="4719240"/>
          <a:ext cx="5876620" cy="2103120"/>
        </p:xfrm>
        <a:graphic>
          <a:graphicData uri="http://schemas.openxmlformats.org/drawingml/2006/table">
            <a:tbl>
              <a:tblPr/>
              <a:tblGrid>
                <a:gridCol w="1241120"/>
                <a:gridCol w="1562100"/>
                <a:gridCol w="1384300"/>
                <a:gridCol w="1689100"/>
              </a:tblGrid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WEALTH GROUP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LIVESTOCK (cattle)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FARM SIZE (ha)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INCOME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Very 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0.75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 – </a:t>
                      </a:r>
                      <a:r>
                        <a:rPr lang="en-ZA" dirty="0" smtClean="0">
                          <a:latin typeface="Arial"/>
                        </a:rPr>
                        <a:t>4 [2]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Middle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r>
                        <a:rPr lang="en-ZA" dirty="0" smtClean="0">
                          <a:latin typeface="Arial"/>
                        </a:rPr>
                        <a:t> </a:t>
                      </a:r>
                      <a:r>
                        <a:rPr lang="en-ZA" dirty="0">
                          <a:latin typeface="Arial"/>
                        </a:rPr>
                        <a:t>– 15 </a:t>
                      </a:r>
                      <a:r>
                        <a:rPr lang="en-ZA" dirty="0" smtClean="0">
                          <a:latin typeface="Arial"/>
                        </a:rPr>
                        <a:t>[10]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1.2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Better Off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5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60 [30]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2</a:t>
                      </a:r>
                      <a:r>
                        <a:rPr lang="en-ZA" dirty="0" smtClean="0">
                          <a:latin typeface="Arial"/>
                        </a:rPr>
                        <a:t>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Employ/</a:t>
                      </a:r>
                      <a:r>
                        <a:rPr lang="en-US" dirty="0" err="1" smtClean="0"/>
                        <a:t>agric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57" name="TextShape 1"/>
          <p:cNvSpPr txBox="1"/>
          <p:nvPr/>
        </p:nvSpPr>
        <p:spPr>
          <a:xfrm>
            <a:off x="504000" y="169200"/>
            <a:ext cx="9071640" cy="152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/>
              <a:t>Wealth Breakdowns &amp; Descriptions: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 smtClean="0">
                <a:latin typeface="Arial"/>
              </a:rPr>
              <a:t>ZAHMI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Highveld Open Access Mixed </a:t>
            </a:r>
            <a:r>
              <a:rPr lang="en-ZA" sz="3200" dirty="0" smtClean="0"/>
              <a:t>Income (59205)</a:t>
            </a:r>
            <a:endParaRPr lang="en-ZA" dirty="0"/>
          </a:p>
          <a:p>
            <a:pPr algn="ctr"/>
            <a:endParaRPr lang="en-ZA" sz="3200" dirty="0" smtClean="0"/>
          </a:p>
        </p:txBody>
      </p:sp>
      <p:sp>
        <p:nvSpPr>
          <p:cNvPr id="62" name="CustomShape 5"/>
          <p:cNvSpPr/>
          <p:nvPr/>
        </p:nvSpPr>
        <p:spPr>
          <a:xfrm rot="5806625">
            <a:off x="6879461" y="4323812"/>
            <a:ext cx="482842" cy="983484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39" t="17425" r="15357" b="6335"/>
          <a:stretch/>
        </p:blipFill>
        <p:spPr>
          <a:xfrm>
            <a:off x="396000" y="2448000"/>
            <a:ext cx="2592000" cy="1980000"/>
          </a:xfrm>
          <a:prstGeom prst="rect">
            <a:avLst/>
          </a:prstGeom>
        </p:spPr>
      </p:pic>
      <p:graphicFrame>
        <p:nvGraphicFramePr>
          <p:cNvPr id="11" name="Table 2"/>
          <p:cNvGraphicFramePr/>
          <p:nvPr>
            <p:extLst>
              <p:ext uri="{D42A27DB-BD31-4B8C-83A1-F6EECF244321}">
                <p14:modId xmlns:p14="http://schemas.microsoft.com/office/powerpoint/2010/main" val="1778457474"/>
              </p:ext>
            </p:extLst>
          </p:nvPr>
        </p:nvGraphicFramePr>
        <p:xfrm>
          <a:off x="384480" y="4719240"/>
          <a:ext cx="5876620" cy="2103120"/>
        </p:xfrm>
        <a:graphic>
          <a:graphicData uri="http://schemas.openxmlformats.org/drawingml/2006/table">
            <a:tbl>
              <a:tblPr/>
              <a:tblGrid>
                <a:gridCol w="1241120"/>
                <a:gridCol w="1562100"/>
                <a:gridCol w="1384300"/>
                <a:gridCol w="1689100"/>
              </a:tblGrid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WEALTH GROUP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LIVESTOCK (cattle)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FARM SIZE (ha)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INCOME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Very 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 – </a:t>
                      </a:r>
                      <a:r>
                        <a:rPr lang="en-ZA" dirty="0" smtClean="0">
                          <a:latin typeface="Arial"/>
                        </a:rPr>
                        <a:t>7 [3]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Middle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6</a:t>
                      </a:r>
                      <a:r>
                        <a:rPr lang="en-ZA" dirty="0" smtClean="0">
                          <a:latin typeface="Arial"/>
                        </a:rPr>
                        <a:t>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10 [8]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Better Off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10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20 [15]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4629</TotalTime>
  <Words>448</Words>
  <Application>Microsoft Macintosh PowerPoint</Application>
  <PresentationFormat>Custom</PresentationFormat>
  <Paragraphs>149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Charles Rethman</dc:creator>
  <cp:lastModifiedBy>Charles Rethman</cp:lastModifiedBy>
  <cp:revision>117</cp:revision>
  <dcterms:created xsi:type="dcterms:W3CDTF">2015-03-25T10:04:04Z</dcterms:created>
  <dcterms:modified xsi:type="dcterms:W3CDTF">2017-02-20T20:21:19Z</dcterms:modified>
  <dc:language>en-ZA</dc:language>
</cp:coreProperties>
</file>